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5" r:id="rId1"/>
  </p:sldMasterIdLst>
  <p:notesMasterIdLst>
    <p:notesMasterId r:id="rId3"/>
  </p:notesMasterIdLst>
  <p:handoutMasterIdLst>
    <p:handoutMasterId r:id="rId4"/>
  </p:handoutMasterIdLst>
  <p:sldIdLst>
    <p:sldId id="256" r:id="rId2"/>
  </p:sldIdLst>
  <p:sldSz cx="32918400" cy="21945600"/>
  <p:notesSz cx="6858000" cy="9144000"/>
  <p:defaultTextStyle>
    <a:defPPr>
      <a:defRPr lang="en-US"/>
    </a:defPPr>
    <a:lvl1pPr marL="0" algn="l" defTabSz="2393829" rtl="0" eaLnBrk="1" latinLnBrk="0" hangingPunct="1">
      <a:defRPr sz="4713" kern="1200">
        <a:solidFill>
          <a:schemeClr val="tx1"/>
        </a:solidFill>
        <a:latin typeface="+mn-lt"/>
        <a:ea typeface="+mn-ea"/>
        <a:cs typeface="+mn-cs"/>
      </a:defRPr>
    </a:lvl1pPr>
    <a:lvl2pPr marL="1196915" algn="l" defTabSz="2393829" rtl="0" eaLnBrk="1" latinLnBrk="0" hangingPunct="1">
      <a:defRPr sz="4713" kern="1200">
        <a:solidFill>
          <a:schemeClr val="tx1"/>
        </a:solidFill>
        <a:latin typeface="+mn-lt"/>
        <a:ea typeface="+mn-ea"/>
        <a:cs typeface="+mn-cs"/>
      </a:defRPr>
    </a:lvl2pPr>
    <a:lvl3pPr marL="2393829" algn="l" defTabSz="2393829" rtl="0" eaLnBrk="1" latinLnBrk="0" hangingPunct="1">
      <a:defRPr sz="4713" kern="1200">
        <a:solidFill>
          <a:schemeClr val="tx1"/>
        </a:solidFill>
        <a:latin typeface="+mn-lt"/>
        <a:ea typeface="+mn-ea"/>
        <a:cs typeface="+mn-cs"/>
      </a:defRPr>
    </a:lvl3pPr>
    <a:lvl4pPr marL="3590743" algn="l" defTabSz="2393829" rtl="0" eaLnBrk="1" latinLnBrk="0" hangingPunct="1">
      <a:defRPr sz="4713" kern="1200">
        <a:solidFill>
          <a:schemeClr val="tx1"/>
        </a:solidFill>
        <a:latin typeface="+mn-lt"/>
        <a:ea typeface="+mn-ea"/>
        <a:cs typeface="+mn-cs"/>
      </a:defRPr>
    </a:lvl4pPr>
    <a:lvl5pPr marL="4787658" algn="l" defTabSz="2393829" rtl="0" eaLnBrk="1" latinLnBrk="0" hangingPunct="1">
      <a:defRPr sz="4713" kern="1200">
        <a:solidFill>
          <a:schemeClr val="tx1"/>
        </a:solidFill>
        <a:latin typeface="+mn-lt"/>
        <a:ea typeface="+mn-ea"/>
        <a:cs typeface="+mn-cs"/>
      </a:defRPr>
    </a:lvl5pPr>
    <a:lvl6pPr marL="5984572" algn="l" defTabSz="2393829" rtl="0" eaLnBrk="1" latinLnBrk="0" hangingPunct="1">
      <a:defRPr sz="4713" kern="1200">
        <a:solidFill>
          <a:schemeClr val="tx1"/>
        </a:solidFill>
        <a:latin typeface="+mn-lt"/>
        <a:ea typeface="+mn-ea"/>
        <a:cs typeface="+mn-cs"/>
      </a:defRPr>
    </a:lvl6pPr>
    <a:lvl7pPr marL="7181487" algn="l" defTabSz="2393829" rtl="0" eaLnBrk="1" latinLnBrk="0" hangingPunct="1">
      <a:defRPr sz="4713" kern="1200">
        <a:solidFill>
          <a:schemeClr val="tx1"/>
        </a:solidFill>
        <a:latin typeface="+mn-lt"/>
        <a:ea typeface="+mn-ea"/>
        <a:cs typeface="+mn-cs"/>
      </a:defRPr>
    </a:lvl7pPr>
    <a:lvl8pPr marL="8378402" algn="l" defTabSz="2393829" rtl="0" eaLnBrk="1" latinLnBrk="0" hangingPunct="1">
      <a:defRPr sz="4713" kern="1200">
        <a:solidFill>
          <a:schemeClr val="tx1"/>
        </a:solidFill>
        <a:latin typeface="+mn-lt"/>
        <a:ea typeface="+mn-ea"/>
        <a:cs typeface="+mn-cs"/>
      </a:defRPr>
    </a:lvl8pPr>
    <a:lvl9pPr marL="9575315" algn="l" defTabSz="2393829" rtl="0" eaLnBrk="1" latinLnBrk="0" hangingPunct="1">
      <a:defRPr sz="4713"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912" userDrawn="1">
          <p15:clr>
            <a:srgbClr val="A4A3A4"/>
          </p15:clr>
        </p15:guide>
        <p15:guide id="2" pos="103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1824"/>
    <a:srgbClr val="CB2433"/>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6942"/>
  </p:normalViewPr>
  <p:slideViewPr>
    <p:cSldViewPr snapToGrid="0" snapToObjects="1" showGuides="1">
      <p:cViewPr>
        <p:scale>
          <a:sx n="50" d="100"/>
          <a:sy n="50" d="100"/>
        </p:scale>
        <p:origin x="29" y="29"/>
      </p:cViewPr>
      <p:guideLst>
        <p:guide orient="horz" pos="6912"/>
        <p:guide pos="10368"/>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showGuides="1">
      <p:cViewPr varScale="1">
        <p:scale>
          <a:sx n="117" d="100"/>
          <a:sy n="117" d="100"/>
        </p:scale>
        <p:origin x="4240"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464CCB6-B49A-7A4B-98E2-CD6198D7BCC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E381644-A3AA-4945-B78C-B3DC2AF75CB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A8953DA-2C1E-684C-9656-6C649107758F}" type="datetimeFigureOut">
              <a:rPr lang="en-US" smtClean="0"/>
              <a:t>4/13/2025</a:t>
            </a:fld>
            <a:endParaRPr lang="en-US"/>
          </a:p>
        </p:txBody>
      </p:sp>
      <p:sp>
        <p:nvSpPr>
          <p:cNvPr id="4" name="Footer Placeholder 3">
            <a:extLst>
              <a:ext uri="{FF2B5EF4-FFF2-40B4-BE49-F238E27FC236}">
                <a16:creationId xmlns:a16="http://schemas.microsoft.com/office/drawing/2014/main" id="{6B7BDEBD-11C8-7D49-913A-9FEC4E56BA9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DD72E58-837F-EF41-BD95-BDBE5FC41A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CE6213-5E47-E240-818C-F70AD6FA8ED9}" type="slidenum">
              <a:rPr lang="en-US" smtClean="0"/>
              <a:t>‹#›</a:t>
            </a:fld>
            <a:endParaRPr lang="en-US"/>
          </a:p>
        </p:txBody>
      </p:sp>
    </p:spTree>
    <p:extLst>
      <p:ext uri="{BB962C8B-B14F-4D97-AF65-F5344CB8AC3E}">
        <p14:creationId xmlns:p14="http://schemas.microsoft.com/office/powerpoint/2010/main" val="41932987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5CDF8E-9D3A-3C47-BE8E-0E7C1E69E293}" type="datetimeFigureOut">
              <a:rPr lang="en-US" smtClean="0"/>
              <a:t>4/13/2025</a:t>
            </a:fld>
            <a:endParaRPr lang="en-US"/>
          </a:p>
        </p:txBody>
      </p:sp>
      <p:sp>
        <p:nvSpPr>
          <p:cNvPr id="4" name="Slide Image Placeholder 3"/>
          <p:cNvSpPr>
            <a:spLocks noGrp="1" noRot="1" noChangeAspect="1"/>
          </p:cNvSpPr>
          <p:nvPr>
            <p:ph type="sldImg" idx="2"/>
          </p:nvPr>
        </p:nvSpPr>
        <p:spPr>
          <a:xfrm>
            <a:off x="1114425" y="1143000"/>
            <a:ext cx="46291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9F4777-481A-BB4C-A6BE-9715F5A5E7B2}" type="slidenum">
              <a:rPr lang="en-US" smtClean="0"/>
              <a:t>‹#›</a:t>
            </a:fld>
            <a:endParaRPr lang="en-US"/>
          </a:p>
        </p:txBody>
      </p:sp>
    </p:spTree>
    <p:extLst>
      <p:ext uri="{BB962C8B-B14F-4D97-AF65-F5344CB8AC3E}">
        <p14:creationId xmlns:p14="http://schemas.microsoft.com/office/powerpoint/2010/main" val="15354924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29F4777-481A-BB4C-A6BE-9715F5A5E7B2}" type="slidenum">
              <a:rPr lang="en-US" smtClean="0"/>
              <a:t>1</a:t>
            </a:fld>
            <a:endParaRPr lang="en-US"/>
          </a:p>
        </p:txBody>
      </p:sp>
    </p:spTree>
    <p:extLst>
      <p:ext uri="{BB962C8B-B14F-4D97-AF65-F5344CB8AC3E}">
        <p14:creationId xmlns:p14="http://schemas.microsoft.com/office/powerpoint/2010/main" val="833006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65845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868B208-05D6-1A41-980C-331CBBC79045}"/>
              </a:ext>
            </a:extLst>
          </p:cNvPr>
          <p:cNvPicPr>
            <a:picLocks noChangeAspect="1"/>
          </p:cNvPicPr>
          <p:nvPr userDrawn="1"/>
        </p:nvPicPr>
        <p:blipFill>
          <a:blip r:embed="rId3"/>
          <a:srcRect/>
          <a:stretch/>
        </p:blipFill>
        <p:spPr>
          <a:xfrm>
            <a:off x="0" y="0"/>
            <a:ext cx="32918400" cy="21945600"/>
          </a:xfrm>
          <a:prstGeom prst="rect">
            <a:avLst/>
          </a:prstGeom>
        </p:spPr>
      </p:pic>
    </p:spTree>
    <p:extLst>
      <p:ext uri="{BB962C8B-B14F-4D97-AF65-F5344CB8AC3E}">
        <p14:creationId xmlns:p14="http://schemas.microsoft.com/office/powerpoint/2010/main" val="2399805357"/>
      </p:ext>
    </p:extLst>
  </p:cSld>
  <p:clrMap bg1="lt1" tx1="dk1" bg2="lt2" tx2="dk2" accent1="accent1" accent2="accent2" accent3="accent3" accent4="accent4" accent5="accent5" accent6="accent6" hlink="hlink" folHlink="folHlink"/>
  <p:sldLayoutIdLst>
    <p:sldLayoutId id="2147483687" r:id="rId1"/>
  </p:sldLayoutIdLst>
  <p:txStyles>
    <p:titleStyle>
      <a:lvl1pPr algn="l" defTabSz="2926080" rtl="0" eaLnBrk="1" latinLnBrk="0" hangingPunct="1">
        <a:lnSpc>
          <a:spcPct val="90000"/>
        </a:lnSpc>
        <a:spcBef>
          <a:spcPct val="0"/>
        </a:spcBef>
        <a:buNone/>
        <a:defRPr sz="14080" kern="1200">
          <a:solidFill>
            <a:schemeClr val="tx1"/>
          </a:solidFill>
          <a:latin typeface="+mj-lt"/>
          <a:ea typeface="+mj-ea"/>
          <a:cs typeface="+mj-cs"/>
        </a:defRPr>
      </a:lvl1pPr>
    </p:titleStyle>
    <p:bodyStyle>
      <a:lvl1pPr marL="731520" indent="-731520" algn="l" defTabSz="2926080" rtl="0" eaLnBrk="1" latinLnBrk="0" hangingPunct="1">
        <a:lnSpc>
          <a:spcPct val="90000"/>
        </a:lnSpc>
        <a:spcBef>
          <a:spcPts val="3200"/>
        </a:spcBef>
        <a:buFont typeface="Arial" panose="020B0604020202020204" pitchFamily="34" charset="0"/>
        <a:buChar char="•"/>
        <a:defRPr sz="8960" kern="1200">
          <a:solidFill>
            <a:schemeClr val="tx1"/>
          </a:solidFill>
          <a:latin typeface="+mn-lt"/>
          <a:ea typeface="+mn-ea"/>
          <a:cs typeface="+mn-cs"/>
        </a:defRPr>
      </a:lvl1pPr>
      <a:lvl2pPr marL="2194560" indent="-731520" algn="l" defTabSz="2926080" rtl="0" eaLnBrk="1" latinLnBrk="0" hangingPunct="1">
        <a:lnSpc>
          <a:spcPct val="90000"/>
        </a:lnSpc>
        <a:spcBef>
          <a:spcPts val="1600"/>
        </a:spcBef>
        <a:buFont typeface="Arial" panose="020B0604020202020204" pitchFamily="34" charset="0"/>
        <a:buChar char="•"/>
        <a:defRPr sz="7680" kern="1200">
          <a:solidFill>
            <a:schemeClr val="tx1"/>
          </a:solidFill>
          <a:latin typeface="+mn-lt"/>
          <a:ea typeface="+mn-ea"/>
          <a:cs typeface="+mn-cs"/>
        </a:defRPr>
      </a:lvl2pPr>
      <a:lvl3pPr marL="3657600" indent="-731520" algn="l" defTabSz="2926080" rtl="0" eaLnBrk="1" latinLnBrk="0" hangingPunct="1">
        <a:lnSpc>
          <a:spcPct val="90000"/>
        </a:lnSpc>
        <a:spcBef>
          <a:spcPts val="1600"/>
        </a:spcBef>
        <a:buFont typeface="Arial" panose="020B0604020202020204" pitchFamily="34" charset="0"/>
        <a:buChar char="•"/>
        <a:defRPr sz="6400" kern="1200">
          <a:solidFill>
            <a:schemeClr val="tx1"/>
          </a:solidFill>
          <a:latin typeface="+mn-lt"/>
          <a:ea typeface="+mn-ea"/>
          <a:cs typeface="+mn-cs"/>
        </a:defRPr>
      </a:lvl3pPr>
      <a:lvl4pPr marL="51206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4pPr>
      <a:lvl5pPr marL="658368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5pPr>
      <a:lvl6pPr marL="804672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6pPr>
      <a:lvl7pPr marL="950976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7pPr>
      <a:lvl8pPr marL="1097280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8pPr>
      <a:lvl9pPr marL="124358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9pPr>
    </p:bodyStyle>
    <p:otherStyle>
      <a:defPPr>
        <a:defRPr lang="en-US"/>
      </a:defPPr>
      <a:lvl1pPr marL="0" algn="l" defTabSz="2926080" rtl="0" eaLnBrk="1" latinLnBrk="0" hangingPunct="1">
        <a:defRPr sz="5760" kern="1200">
          <a:solidFill>
            <a:schemeClr val="tx1"/>
          </a:solidFill>
          <a:latin typeface="+mn-lt"/>
          <a:ea typeface="+mn-ea"/>
          <a:cs typeface="+mn-cs"/>
        </a:defRPr>
      </a:lvl1pPr>
      <a:lvl2pPr marL="1463040" algn="l" defTabSz="2926080" rtl="0" eaLnBrk="1" latinLnBrk="0" hangingPunct="1">
        <a:defRPr sz="5760" kern="1200">
          <a:solidFill>
            <a:schemeClr val="tx1"/>
          </a:solidFill>
          <a:latin typeface="+mn-lt"/>
          <a:ea typeface="+mn-ea"/>
          <a:cs typeface="+mn-cs"/>
        </a:defRPr>
      </a:lvl2pPr>
      <a:lvl3pPr marL="2926080" algn="l" defTabSz="2926080" rtl="0" eaLnBrk="1" latinLnBrk="0" hangingPunct="1">
        <a:defRPr sz="5760" kern="1200">
          <a:solidFill>
            <a:schemeClr val="tx1"/>
          </a:solidFill>
          <a:latin typeface="+mn-lt"/>
          <a:ea typeface="+mn-ea"/>
          <a:cs typeface="+mn-cs"/>
        </a:defRPr>
      </a:lvl3pPr>
      <a:lvl4pPr marL="4389120" algn="l" defTabSz="2926080" rtl="0" eaLnBrk="1" latinLnBrk="0" hangingPunct="1">
        <a:defRPr sz="5760" kern="1200">
          <a:solidFill>
            <a:schemeClr val="tx1"/>
          </a:solidFill>
          <a:latin typeface="+mn-lt"/>
          <a:ea typeface="+mn-ea"/>
          <a:cs typeface="+mn-cs"/>
        </a:defRPr>
      </a:lvl4pPr>
      <a:lvl5pPr marL="5852160" algn="l" defTabSz="2926080" rtl="0" eaLnBrk="1" latinLnBrk="0" hangingPunct="1">
        <a:defRPr sz="5760" kern="1200">
          <a:solidFill>
            <a:schemeClr val="tx1"/>
          </a:solidFill>
          <a:latin typeface="+mn-lt"/>
          <a:ea typeface="+mn-ea"/>
          <a:cs typeface="+mn-cs"/>
        </a:defRPr>
      </a:lvl5pPr>
      <a:lvl6pPr marL="7315200" algn="l" defTabSz="2926080" rtl="0" eaLnBrk="1" latinLnBrk="0" hangingPunct="1">
        <a:defRPr sz="5760" kern="1200">
          <a:solidFill>
            <a:schemeClr val="tx1"/>
          </a:solidFill>
          <a:latin typeface="+mn-lt"/>
          <a:ea typeface="+mn-ea"/>
          <a:cs typeface="+mn-cs"/>
        </a:defRPr>
      </a:lvl6pPr>
      <a:lvl7pPr marL="8778240" algn="l" defTabSz="2926080" rtl="0" eaLnBrk="1" latinLnBrk="0" hangingPunct="1">
        <a:defRPr sz="5760" kern="1200">
          <a:solidFill>
            <a:schemeClr val="tx1"/>
          </a:solidFill>
          <a:latin typeface="+mn-lt"/>
          <a:ea typeface="+mn-ea"/>
          <a:cs typeface="+mn-cs"/>
        </a:defRPr>
      </a:lvl7pPr>
      <a:lvl8pPr marL="10241280" algn="l" defTabSz="2926080" rtl="0" eaLnBrk="1" latinLnBrk="0" hangingPunct="1">
        <a:defRPr sz="5760" kern="1200">
          <a:solidFill>
            <a:schemeClr val="tx1"/>
          </a:solidFill>
          <a:latin typeface="+mn-lt"/>
          <a:ea typeface="+mn-ea"/>
          <a:cs typeface="+mn-cs"/>
        </a:defRPr>
      </a:lvl8pPr>
      <a:lvl9pPr marL="11704320" algn="l" defTabSz="2926080" rtl="0" eaLnBrk="1" latinLnBrk="0" hangingPunct="1">
        <a:defRPr sz="5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80CEB67-5D13-D745-B94C-7A94D27A26C0}"/>
              </a:ext>
            </a:extLst>
          </p:cNvPr>
          <p:cNvGraphicFramePr>
            <a:graphicFrameLocks noGrp="1"/>
          </p:cNvGraphicFramePr>
          <p:nvPr>
            <p:extLst>
              <p:ext uri="{D42A27DB-BD31-4B8C-83A1-F6EECF244321}">
                <p14:modId xmlns:p14="http://schemas.microsoft.com/office/powerpoint/2010/main" val="411934302"/>
              </p:ext>
            </p:extLst>
          </p:nvPr>
        </p:nvGraphicFramePr>
        <p:xfrm>
          <a:off x="964671" y="4605262"/>
          <a:ext cx="7280335" cy="7700596"/>
        </p:xfrm>
        <a:graphic>
          <a:graphicData uri="http://schemas.openxmlformats.org/drawingml/2006/table">
            <a:tbl>
              <a:tblPr firstRow="1" bandRow="1">
                <a:effectLst/>
                <a:tableStyleId>{2D5ABB26-0587-4C30-8999-92F81FD0307C}</a:tableStyleId>
              </a:tblPr>
              <a:tblGrid>
                <a:gridCol w="7280335">
                  <a:extLst>
                    <a:ext uri="{9D8B030D-6E8A-4147-A177-3AD203B41FA5}">
                      <a16:colId xmlns:a16="http://schemas.microsoft.com/office/drawing/2014/main" val="20000"/>
                    </a:ext>
                  </a:extLst>
                </a:gridCol>
              </a:tblGrid>
              <a:tr h="845985">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3600" b="1" spc="100" baseline="0" dirty="0">
                          <a:solidFill>
                            <a:schemeClr val="bg1"/>
                          </a:solidFill>
                          <a:latin typeface="Arial" charset="0"/>
                          <a:ea typeface="Arial" charset="0"/>
                          <a:cs typeface="Arial" charset="0"/>
                        </a:rPr>
                        <a:t>Abstract</a:t>
                      </a:r>
                    </a:p>
                  </a:txBody>
                  <a:tcPr marL="219456" marR="219456" marT="219456" marB="219456">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6713044">
                <a:tc>
                  <a:txBody>
                    <a:bodyPr/>
                    <a:lstStyle/>
                    <a:p>
                      <a:pPr marL="0" marR="0" lvl="0" indent="0" algn="just" defTabSz="43889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rgbClr val="9C85C0">
                              <a:lumMod val="50000"/>
                            </a:srgbClr>
                          </a:solidFill>
                          <a:effectLst/>
                          <a:uLnTx/>
                          <a:uFillTx/>
                          <a:latin typeface="Times New Roman" pitchFamily="18" charset="0"/>
                          <a:ea typeface="+mn-ea"/>
                          <a:cs typeface="Times New Roman" pitchFamily="18" charset="0"/>
                        </a:rPr>
                        <a:t>The debate between pie charts and bar charts has persisted for over a century, yet no definitive consensus has emerged regarding which is more effective. This poster offers a comprehensive summary of the historical and empirical literature, analyzing the strengths and limitations of each chart type. Pie and bar charts were introduced by William Playfair in the early 1800s. By the early 20th century, strong criticisms of pie charts appeared in textbooks and design manuals. Brinton (1914) and </a:t>
                      </a:r>
                      <a:r>
                        <a:rPr kumimoji="0" lang="en-US" sz="2000" b="0" i="0" u="none" strike="noStrike" kern="1200" cap="none" spc="0" normalizeH="0" baseline="0" noProof="0" dirty="0" err="1">
                          <a:ln>
                            <a:noFill/>
                          </a:ln>
                          <a:solidFill>
                            <a:srgbClr val="9C85C0">
                              <a:lumMod val="50000"/>
                            </a:srgbClr>
                          </a:solidFill>
                          <a:effectLst/>
                          <a:uLnTx/>
                          <a:uFillTx/>
                          <a:latin typeface="Times New Roman" pitchFamily="18" charset="0"/>
                          <a:ea typeface="+mn-ea"/>
                          <a:cs typeface="Times New Roman" pitchFamily="18" charset="0"/>
                        </a:rPr>
                        <a:t>Karsten</a:t>
                      </a:r>
                      <a:r>
                        <a:rPr kumimoji="0" lang="en-US" sz="2000" b="0" i="0" u="none" strike="noStrike" kern="1200" cap="none" spc="0" normalizeH="0" baseline="0" noProof="0" dirty="0">
                          <a:ln>
                            <a:noFill/>
                          </a:ln>
                          <a:solidFill>
                            <a:srgbClr val="9C85C0">
                              <a:lumMod val="50000"/>
                            </a:srgbClr>
                          </a:solidFill>
                          <a:effectLst/>
                          <a:uLnTx/>
                          <a:uFillTx/>
                          <a:latin typeface="Times New Roman" pitchFamily="18" charset="0"/>
                          <a:ea typeface="+mn-ea"/>
                          <a:cs typeface="Times New Roman" pitchFamily="18" charset="0"/>
                        </a:rPr>
                        <a:t> (1923), for example, labeled pie charts as cognitively inefficient and even insulting to the reader's intelligence. </a:t>
                      </a:r>
                      <a:r>
                        <a:rPr kumimoji="0" lang="en-US" sz="2000" b="0" i="0" u="none" strike="noStrike" kern="1200" cap="none" spc="0" normalizeH="0" baseline="0" noProof="0" dirty="0" err="1">
                          <a:ln>
                            <a:noFill/>
                          </a:ln>
                          <a:solidFill>
                            <a:srgbClr val="9C85C0">
                              <a:lumMod val="50000"/>
                            </a:srgbClr>
                          </a:solidFill>
                          <a:effectLst/>
                          <a:uLnTx/>
                          <a:uFillTx/>
                          <a:latin typeface="Times New Roman" pitchFamily="18" charset="0"/>
                          <a:ea typeface="+mn-ea"/>
                          <a:cs typeface="Times New Roman" pitchFamily="18" charset="0"/>
                        </a:rPr>
                        <a:t>Eells</a:t>
                      </a:r>
                      <a:r>
                        <a:rPr kumimoji="0" lang="en-US" sz="2000" b="0" i="0" u="none" strike="noStrike" kern="1200" cap="none" spc="0" normalizeH="0" baseline="0" noProof="0" dirty="0">
                          <a:ln>
                            <a:noFill/>
                          </a:ln>
                          <a:solidFill>
                            <a:srgbClr val="9C85C0">
                              <a:lumMod val="50000"/>
                            </a:srgbClr>
                          </a:solidFill>
                          <a:effectLst/>
                          <a:uLnTx/>
                          <a:uFillTx/>
                          <a:latin typeface="Times New Roman" pitchFamily="18" charset="0"/>
                          <a:ea typeface="+mn-ea"/>
                          <a:cs typeface="Times New Roman" pitchFamily="18" charset="0"/>
                        </a:rPr>
                        <a:t> (1926) noted that while the sector method (pie chart) was common, horizontal bar charts were favored for speed and accuracy. Despite longstanding criticism, pie charts remain widely used today. This work synthesizes findings from early visual perception studies through to modern experiments (Spence &amp; Lewandowsky, 1991), highlighting that chart effectiveness often depends on task complexity. We aim to bridge historical insights with current empirical evidence to provide design guidance on when pie or bar charts are most appropriate.</a:t>
                      </a:r>
                    </a:p>
                    <a:p>
                      <a:pPr marL="0" marR="0" lvl="0" indent="0" algn="l" defTabSz="3657600" rtl="0" eaLnBrk="1" fontAlgn="auto" latinLnBrk="0" hangingPunct="1">
                        <a:lnSpc>
                          <a:spcPct val="100000"/>
                        </a:lnSpc>
                        <a:spcBef>
                          <a:spcPts val="0"/>
                        </a:spcBef>
                        <a:spcAft>
                          <a:spcPts val="1800"/>
                        </a:spcAft>
                        <a:buClrTx/>
                        <a:buSzTx/>
                        <a:buFontTx/>
                        <a:buNone/>
                        <a:tabLst/>
                        <a:defRPr/>
                      </a:pPr>
                      <a:endParaRPr lang="en-US" sz="2000" b="1" dirty="0">
                        <a:latin typeface="Arial" panose="020B0604020202020204" pitchFamily="34" charset="0"/>
                        <a:ea typeface="Times New Roman" charset="0"/>
                        <a:cs typeface="Arial" panose="020B0604020202020204" pitchFamily="34" charset="0"/>
                      </a:endParaRPr>
                    </a:p>
                  </a:txBody>
                  <a:tcPr marL="219456" marR="219456" marT="219456" marB="219456">
                    <a:lnT w="76200" cap="flat" cmpd="sng" algn="ctr">
                      <a:solidFill>
                        <a:schemeClr val="bg2">
                          <a:lumMod val="90000"/>
                        </a:schemeClr>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graphicFrame>
        <p:nvGraphicFramePr>
          <p:cNvPr id="6" name="Table 5">
            <a:extLst>
              <a:ext uri="{FF2B5EF4-FFF2-40B4-BE49-F238E27FC236}">
                <a16:creationId xmlns:a16="http://schemas.microsoft.com/office/drawing/2014/main" id="{4AF9A610-B743-A14A-A1EB-933C8C477387}"/>
              </a:ext>
            </a:extLst>
          </p:cNvPr>
          <p:cNvGraphicFramePr>
            <a:graphicFrameLocks noGrp="1"/>
          </p:cNvGraphicFramePr>
          <p:nvPr>
            <p:extLst>
              <p:ext uri="{D42A27DB-BD31-4B8C-83A1-F6EECF244321}">
                <p14:modId xmlns:p14="http://schemas.microsoft.com/office/powerpoint/2010/main" val="3562958699"/>
              </p:ext>
            </p:extLst>
          </p:nvPr>
        </p:nvGraphicFramePr>
        <p:xfrm>
          <a:off x="24695104" y="4605262"/>
          <a:ext cx="7342632" cy="10479024"/>
        </p:xfrm>
        <a:graphic>
          <a:graphicData uri="http://schemas.openxmlformats.org/drawingml/2006/table">
            <a:tbl>
              <a:tblPr firstRow="1" bandRow="1">
                <a:effectLst/>
                <a:tableStyleId>{2D5ABB26-0587-4C30-8999-92F81FD0307C}</a:tableStyleId>
              </a:tblPr>
              <a:tblGrid>
                <a:gridCol w="7342632">
                  <a:extLst>
                    <a:ext uri="{9D8B030D-6E8A-4147-A177-3AD203B41FA5}">
                      <a16:colId xmlns:a16="http://schemas.microsoft.com/office/drawing/2014/main" val="20000"/>
                    </a:ext>
                  </a:extLst>
                </a:gridCol>
              </a:tblGrid>
              <a:tr h="731520">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3600" b="1" kern="1200" spc="100" baseline="0" dirty="0">
                          <a:solidFill>
                            <a:schemeClr val="bg1"/>
                          </a:solidFill>
                          <a:latin typeface="Arial" charset="0"/>
                          <a:ea typeface="Arial" charset="0"/>
                          <a:cs typeface="Arial" charset="0"/>
                        </a:rPr>
                        <a:t>Conclusion</a:t>
                      </a:r>
                    </a:p>
                  </a:txBody>
                  <a:tcPr marL="219456" marR="219456" marT="219456" marB="219456">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9491472">
                <a:tc>
                  <a:txBody>
                    <a:bodyPr/>
                    <a:lstStyle/>
                    <a:p>
                      <a:pPr>
                        <a:spcAft>
                          <a:spcPts val="1800"/>
                        </a:spcAft>
                      </a:pPr>
                      <a:endParaRPr lang="en-US" sz="2000" dirty="0">
                        <a:latin typeface="Times New Roman" charset="0"/>
                        <a:ea typeface="Times New Roman" charset="0"/>
                        <a:cs typeface="Times New Roman" charset="0"/>
                      </a:endParaRPr>
                    </a:p>
                  </a:txBody>
                  <a:tcPr marL="219456" marR="219456" marT="219456" marB="219456">
                    <a:lnT w="76200" cap="flat" cmpd="sng" algn="ctr">
                      <a:solidFill>
                        <a:schemeClr val="bg2">
                          <a:lumMod val="90000"/>
                        </a:schemeClr>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graphicFrame>
        <p:nvGraphicFramePr>
          <p:cNvPr id="7" name="Table 6">
            <a:extLst>
              <a:ext uri="{FF2B5EF4-FFF2-40B4-BE49-F238E27FC236}">
                <a16:creationId xmlns:a16="http://schemas.microsoft.com/office/drawing/2014/main" id="{749486CC-0EBB-0B47-AAD8-87C5E18B7CA2}"/>
              </a:ext>
            </a:extLst>
          </p:cNvPr>
          <p:cNvGraphicFramePr>
            <a:graphicFrameLocks noGrp="1"/>
          </p:cNvGraphicFramePr>
          <p:nvPr>
            <p:extLst>
              <p:ext uri="{D42A27DB-BD31-4B8C-83A1-F6EECF244321}">
                <p14:modId xmlns:p14="http://schemas.microsoft.com/office/powerpoint/2010/main" val="4127417703"/>
              </p:ext>
            </p:extLst>
          </p:nvPr>
        </p:nvGraphicFramePr>
        <p:xfrm>
          <a:off x="24973865" y="8423416"/>
          <a:ext cx="7342632" cy="7654334"/>
        </p:xfrm>
        <a:graphic>
          <a:graphicData uri="http://schemas.openxmlformats.org/drawingml/2006/table">
            <a:tbl>
              <a:tblPr firstRow="1" bandRow="1">
                <a:effectLst/>
                <a:tableStyleId>{2D5ABB26-0587-4C30-8999-92F81FD0307C}</a:tableStyleId>
              </a:tblPr>
              <a:tblGrid>
                <a:gridCol w="7342632">
                  <a:extLst>
                    <a:ext uri="{9D8B030D-6E8A-4147-A177-3AD203B41FA5}">
                      <a16:colId xmlns:a16="http://schemas.microsoft.com/office/drawing/2014/main" val="20000"/>
                    </a:ext>
                  </a:extLst>
                </a:gridCol>
              </a:tblGrid>
              <a:tr h="763534">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3600" b="1" kern="1200" spc="100" baseline="0" dirty="0">
                          <a:solidFill>
                            <a:schemeClr val="bg1"/>
                          </a:solidFill>
                          <a:latin typeface="Arial" charset="0"/>
                          <a:ea typeface="Arial" charset="0"/>
                          <a:cs typeface="Arial" charset="0"/>
                        </a:rPr>
                        <a:t>Future Research</a:t>
                      </a:r>
                    </a:p>
                  </a:txBody>
                  <a:tcPr marL="219456" marR="219456" marT="219456" marB="219456">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6666782">
                <a:tc>
                  <a:txBody>
                    <a:bodyPr/>
                    <a:lstStyle/>
                    <a:p>
                      <a:pPr>
                        <a:spcAft>
                          <a:spcPts val="1800"/>
                        </a:spcAft>
                      </a:pPr>
                      <a:endParaRPr lang="en-US" sz="2000" dirty="0">
                        <a:solidFill>
                          <a:schemeClr val="tx1"/>
                        </a:solidFill>
                        <a:latin typeface="Arial" panose="020B0604020202020204" pitchFamily="34" charset="0"/>
                        <a:ea typeface="Times New Roman" charset="0"/>
                        <a:cs typeface="Arial" panose="020B0604020202020204" pitchFamily="34" charset="0"/>
                      </a:endParaRPr>
                    </a:p>
                  </a:txBody>
                  <a:tcPr marL="219456" marR="219456" marT="219456" marB="219456">
                    <a:lnT w="76200" cap="flat" cmpd="sng" algn="ctr">
                      <a:solidFill>
                        <a:schemeClr val="bg2">
                          <a:lumMod val="90000"/>
                        </a:schemeClr>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1B4F9A71-ACFA-C542-A80D-43C948294EFB}"/>
              </a:ext>
            </a:extLst>
          </p:cNvPr>
          <p:cNvGraphicFramePr>
            <a:graphicFrameLocks noGrp="1"/>
          </p:cNvGraphicFramePr>
          <p:nvPr>
            <p:extLst>
              <p:ext uri="{D42A27DB-BD31-4B8C-83A1-F6EECF244321}">
                <p14:modId xmlns:p14="http://schemas.microsoft.com/office/powerpoint/2010/main" val="1966227394"/>
              </p:ext>
            </p:extLst>
          </p:nvPr>
        </p:nvGraphicFramePr>
        <p:xfrm>
          <a:off x="807720" y="11788565"/>
          <a:ext cx="14991080" cy="8578370"/>
        </p:xfrm>
        <a:graphic>
          <a:graphicData uri="http://schemas.openxmlformats.org/drawingml/2006/table">
            <a:tbl>
              <a:tblPr firstRow="1" bandRow="1">
                <a:effectLst/>
                <a:tableStyleId>{2D5ABB26-0587-4C30-8999-92F81FD0307C}</a:tableStyleId>
              </a:tblPr>
              <a:tblGrid>
                <a:gridCol w="14991080">
                  <a:extLst>
                    <a:ext uri="{9D8B030D-6E8A-4147-A177-3AD203B41FA5}">
                      <a16:colId xmlns:a16="http://schemas.microsoft.com/office/drawing/2014/main" val="20000"/>
                    </a:ext>
                  </a:extLst>
                </a:gridCol>
              </a:tblGrid>
              <a:tr h="979976">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3600" b="1" kern="1200" spc="100" baseline="0" dirty="0">
                          <a:solidFill>
                            <a:schemeClr val="bg1"/>
                          </a:solidFill>
                          <a:latin typeface="Arial" charset="0"/>
                          <a:ea typeface="Arial" charset="0"/>
                          <a:cs typeface="Arial" charset="0"/>
                        </a:rPr>
                        <a:t>Experimental Description</a:t>
                      </a:r>
                    </a:p>
                  </a:txBody>
                  <a:tcPr marL="219456" marR="219456" marT="219456" marB="219456">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7590818">
                <a:tc>
                  <a:txBody>
                    <a:bodyPr/>
                    <a:lstStyle/>
                    <a:p>
                      <a:pPr marL="0" indent="0" algn="just">
                        <a:spcBef>
                          <a:spcPts val="0"/>
                        </a:spcBef>
                        <a:spcAft>
                          <a:spcPts val="1800"/>
                        </a:spcAft>
                        <a:buFont typeface="Arial" charset="0"/>
                        <a:buNone/>
                      </a:pPr>
                      <a:r>
                        <a:rPr lang="en-US" sz="2000" i="0" dirty="0">
                          <a:latin typeface="Times New Roman" charset="0"/>
                          <a:ea typeface="Times New Roman" charset="0"/>
                          <a:cs typeface="Times New Roman" charset="0"/>
                        </a:rPr>
                        <a:t>This project consolidates findings from more than a century of experimental research comparing pie charts and bar charts for part-whole data display. The emphasis is on the impact of chart style on human performance in tasks such as proportion estimation, component comparison, and ranking.</a:t>
                      </a:r>
                    </a:p>
                    <a:p>
                      <a:pPr marL="0" indent="0" algn="just">
                        <a:spcBef>
                          <a:spcPts val="0"/>
                        </a:spcBef>
                        <a:spcAft>
                          <a:spcPts val="1800"/>
                        </a:spcAft>
                        <a:buFont typeface="Arial" charset="0"/>
                        <a:buNone/>
                      </a:pPr>
                      <a:r>
                        <a:rPr lang="en-US" sz="2000" i="0" dirty="0">
                          <a:latin typeface="Times New Roman" charset="0"/>
                          <a:ea typeface="Times New Roman" charset="0"/>
                          <a:cs typeface="Times New Roman" charset="0"/>
                        </a:rPr>
                        <a:t>Initial studies (</a:t>
                      </a:r>
                      <a:r>
                        <a:rPr lang="en-US" sz="2000" i="0" dirty="0" err="1">
                          <a:latin typeface="Times New Roman" charset="0"/>
                          <a:ea typeface="Times New Roman" charset="0"/>
                          <a:cs typeface="Times New Roman" charset="0"/>
                        </a:rPr>
                        <a:t>Eells</a:t>
                      </a:r>
                      <a:r>
                        <a:rPr lang="en-US" sz="2000" i="0" dirty="0">
                          <a:latin typeface="Times New Roman" charset="0"/>
                          <a:ea typeface="Times New Roman" charset="0"/>
                          <a:cs typeface="Times New Roman" charset="0"/>
                        </a:rPr>
                        <a:t>, 1926; </a:t>
                      </a:r>
                      <a:r>
                        <a:rPr lang="en-US" sz="2000" i="0" dirty="0" err="1">
                          <a:latin typeface="Times New Roman" charset="0"/>
                          <a:ea typeface="Times New Roman" charset="0"/>
                          <a:cs typeface="Times New Roman" charset="0"/>
                        </a:rPr>
                        <a:t>Croxton</a:t>
                      </a:r>
                      <a:r>
                        <a:rPr lang="en-US" sz="2000" i="0" dirty="0">
                          <a:latin typeface="Times New Roman" charset="0"/>
                          <a:ea typeface="Times New Roman" charset="0"/>
                          <a:cs typeface="Times New Roman" charset="0"/>
                        </a:rPr>
                        <a:t>, 1927) focused on challenges involving proportion estimation. Participants were instructed to estimate the percentage represented by a chart segment without being explicitly directed to compare segments. </a:t>
                      </a:r>
                      <a:r>
                        <a:rPr lang="en-US" sz="2000" i="0" dirty="0" err="1">
                          <a:latin typeface="Times New Roman" charset="0"/>
                          <a:ea typeface="Times New Roman" charset="0"/>
                          <a:cs typeface="Times New Roman" charset="0"/>
                        </a:rPr>
                        <a:t>Eells</a:t>
                      </a:r>
                      <a:r>
                        <a:rPr lang="en-US" sz="2000" i="0" dirty="0">
                          <a:latin typeface="Times New Roman" charset="0"/>
                          <a:ea typeface="Times New Roman" charset="0"/>
                          <a:cs typeface="Times New Roman" charset="0"/>
                        </a:rPr>
                        <a:t>' experiment involving 97 pupils employed both pie and bar charts to assess estimating accuracy, but </a:t>
                      </a:r>
                      <a:r>
                        <a:rPr lang="en-US" sz="2000" i="0" dirty="0" err="1">
                          <a:latin typeface="Times New Roman" charset="0"/>
                          <a:ea typeface="Times New Roman" charset="0"/>
                          <a:cs typeface="Times New Roman" charset="0"/>
                        </a:rPr>
                        <a:t>Croxton's</a:t>
                      </a:r>
                      <a:r>
                        <a:rPr lang="en-US" sz="2000" i="0" dirty="0">
                          <a:latin typeface="Times New Roman" charset="0"/>
                          <a:ea typeface="Times New Roman" charset="0"/>
                          <a:cs typeface="Times New Roman" charset="0"/>
                        </a:rPr>
                        <a:t> extensive study with 807 participants methodically evaluated matched bar and pie charts under different slice configurations. Both studies indicated that pie charts frequently yielded more precise calculations, particularly with portions of equal size or several components. Comparison-based activities ( Von </a:t>
                      </a:r>
                      <a:r>
                        <a:rPr lang="en-US" sz="2000" i="0" dirty="0" err="1">
                          <a:latin typeface="Times New Roman" charset="0"/>
                          <a:ea typeface="Times New Roman" charset="0"/>
                          <a:cs typeface="Times New Roman" charset="0"/>
                        </a:rPr>
                        <a:t>Huhn</a:t>
                      </a:r>
                      <a:r>
                        <a:rPr lang="en-US" sz="2000" i="0" dirty="0">
                          <a:latin typeface="Times New Roman" charset="0"/>
                          <a:ea typeface="Times New Roman" charset="0"/>
                          <a:cs typeface="Times New Roman" charset="0"/>
                        </a:rPr>
                        <a:t>, 1927) offered direct evaluations of A vs B, assessing individuals' ability to compare magnitudes effectively. In both small and high ratio scenarios, bar charts surpassed pie charts, indicating superior precision for exact magnitude comparisons. </a:t>
                      </a:r>
                    </a:p>
                    <a:p>
                      <a:pPr marL="0" indent="0" algn="just">
                        <a:spcBef>
                          <a:spcPts val="0"/>
                        </a:spcBef>
                        <a:spcAft>
                          <a:spcPts val="1800"/>
                        </a:spcAft>
                        <a:buFont typeface="Arial" charset="0"/>
                        <a:buNone/>
                      </a:pPr>
                      <a:r>
                        <a:rPr lang="en-US" sz="2000" i="0" dirty="0">
                          <a:latin typeface="Times New Roman" charset="0"/>
                          <a:ea typeface="Times New Roman" charset="0"/>
                          <a:cs typeface="Times New Roman" charset="0"/>
                        </a:rPr>
                        <a:t>Contemporary research has broadened the scope of visual tasks. Spence and Lewandowsky (1991) and Simkin and Hastie (1987) conducted tasks such as A vs B plus C and A plus B versus C plus D, comparing various chart styles (bar, pie, table) under both timed and untimed settings. Their findings emphasized the significance of task type: bar charts excelled in direct comparisons and rankings, whereas pie charts were superior for proportion-to-whole estimations. Cleveland and </a:t>
                      </a:r>
                      <a:r>
                        <a:rPr lang="en-US" sz="2000" i="0" dirty="0" err="1">
                          <a:latin typeface="Times New Roman" charset="0"/>
                          <a:ea typeface="Times New Roman" charset="0"/>
                          <a:cs typeface="Times New Roman" charset="0"/>
                        </a:rPr>
                        <a:t>MacGill</a:t>
                      </a:r>
                      <a:r>
                        <a:rPr lang="en-US" sz="2000" i="0" dirty="0">
                          <a:latin typeface="Times New Roman" charset="0"/>
                          <a:ea typeface="Times New Roman" charset="0"/>
                          <a:cs typeface="Times New Roman" charset="0"/>
                        </a:rPr>
                        <a:t> (1984–1986) established the graphical perception framework, assessing the impact of visual encodings such as location, length, angle, and area on judgment accuracy. Their research, involving more than 120 people, uncovered a perceptual hierarchy: location and length exhibited the highest accuracy, whereas angle and area (as utilized in pie charts) were susceptible to greater inaccuracies.</a:t>
                      </a:r>
                    </a:p>
                    <a:p>
                      <a:pPr marL="0" indent="0" algn="just">
                        <a:spcBef>
                          <a:spcPts val="0"/>
                        </a:spcBef>
                        <a:spcAft>
                          <a:spcPts val="1800"/>
                        </a:spcAft>
                        <a:buFont typeface="Arial" charset="0"/>
                        <a:buNone/>
                      </a:pPr>
                      <a:r>
                        <a:rPr lang="en-US" sz="2000" i="0" dirty="0" err="1">
                          <a:latin typeface="Times New Roman" charset="0"/>
                          <a:ea typeface="Times New Roman" charset="0"/>
                          <a:cs typeface="Times New Roman" charset="0"/>
                        </a:rPr>
                        <a:t>Skau</a:t>
                      </a:r>
                      <a:r>
                        <a:rPr lang="en-US" sz="2000" i="0" dirty="0">
                          <a:latin typeface="Times New Roman" charset="0"/>
                          <a:ea typeface="Times New Roman" charset="0"/>
                          <a:cs typeface="Times New Roman" charset="0"/>
                        </a:rPr>
                        <a:t> &amp; </a:t>
                      </a:r>
                      <a:r>
                        <a:rPr lang="en-US" sz="2000" i="0" dirty="0" err="1">
                          <a:latin typeface="Times New Roman" charset="0"/>
                          <a:ea typeface="Times New Roman" charset="0"/>
                          <a:cs typeface="Times New Roman" charset="0"/>
                        </a:rPr>
                        <a:t>Kosara</a:t>
                      </a:r>
                      <a:r>
                        <a:rPr lang="en-US" sz="2000" i="0" dirty="0">
                          <a:latin typeface="Times New Roman" charset="0"/>
                          <a:ea typeface="Times New Roman" charset="0"/>
                          <a:cs typeface="Times New Roman" charset="0"/>
                        </a:rPr>
                        <a:t> (2016) and Hill (2025) performed new online investigations that further analyzed perceptual biases and distortions. They demonstrated that deformed pie formats (e.g., exploded or elliptical pies) diminish accuracy, whereas regular pie charts continue to be remarkably effective in part-whole estimate tasks. Hill's research additionally investigated ranking and size estimation, confirming that no singular chart type excels universally across all tasks. </a:t>
                      </a:r>
                    </a:p>
                  </a:txBody>
                  <a:tcPr marL="219456" marR="219456" marT="219456" marB="219456">
                    <a:lnT w="76200" cap="flat" cmpd="sng" algn="ctr">
                      <a:solidFill>
                        <a:schemeClr val="bg2">
                          <a:lumMod val="90000"/>
                        </a:schemeClr>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graphicFrame>
        <p:nvGraphicFramePr>
          <p:cNvPr id="13" name="Table 12">
            <a:extLst>
              <a:ext uri="{FF2B5EF4-FFF2-40B4-BE49-F238E27FC236}">
                <a16:creationId xmlns:a16="http://schemas.microsoft.com/office/drawing/2014/main" id="{52720AD4-341E-EC4C-AD4B-33DC2D7986F4}"/>
              </a:ext>
            </a:extLst>
          </p:cNvPr>
          <p:cNvGraphicFramePr>
            <a:graphicFrameLocks noGrp="1"/>
          </p:cNvGraphicFramePr>
          <p:nvPr>
            <p:extLst>
              <p:ext uri="{D42A27DB-BD31-4B8C-83A1-F6EECF244321}">
                <p14:modId xmlns:p14="http://schemas.microsoft.com/office/powerpoint/2010/main" val="1385320485"/>
              </p:ext>
            </p:extLst>
          </p:nvPr>
        </p:nvGraphicFramePr>
        <p:xfrm>
          <a:off x="25882195" y="17614591"/>
          <a:ext cx="6140496" cy="2752344"/>
        </p:xfrm>
        <a:graphic>
          <a:graphicData uri="http://schemas.openxmlformats.org/drawingml/2006/table">
            <a:tbl>
              <a:tblPr firstRow="1" bandRow="1">
                <a:solidFill>
                  <a:srgbClr val="9D1625"/>
                </a:solidFill>
                <a:effectLst/>
                <a:tableStyleId>{5C22544A-7EE6-4342-B048-85BDC9FD1C3A}</a:tableStyleId>
              </a:tblPr>
              <a:tblGrid>
                <a:gridCol w="6140496">
                  <a:extLst>
                    <a:ext uri="{9D8B030D-6E8A-4147-A177-3AD203B41FA5}">
                      <a16:colId xmlns:a16="http://schemas.microsoft.com/office/drawing/2014/main" val="20000"/>
                    </a:ext>
                  </a:extLst>
                </a:gridCol>
              </a:tblGrid>
              <a:tr h="731520">
                <a:tc>
                  <a:txBody>
                    <a:bodyPr/>
                    <a:lstStyle/>
                    <a:p>
                      <a:pPr algn="l"/>
                      <a:r>
                        <a:rPr lang="en-US" sz="3600" b="1" spc="300" dirty="0">
                          <a:latin typeface="Arial" charset="0"/>
                          <a:ea typeface="Arial" charset="0"/>
                          <a:cs typeface="Arial" charset="0"/>
                        </a:rPr>
                        <a:t>QUESTIONS?</a:t>
                      </a:r>
                    </a:p>
                  </a:txBody>
                  <a:tcPr marL="219456" marR="548640" marT="219456" marB="21945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D1824"/>
                    </a:solidFill>
                  </a:tcPr>
                </a:tc>
                <a:extLst>
                  <a:ext uri="{0D108BD9-81ED-4DB2-BD59-A6C34878D82A}">
                    <a16:rowId xmlns:a16="http://schemas.microsoft.com/office/drawing/2014/main" val="10000"/>
                  </a:ext>
                </a:extLst>
              </a:tr>
              <a:tr h="1764792">
                <a:tc>
                  <a:txBody>
                    <a:bodyPr/>
                    <a:lstStyle/>
                    <a:p>
                      <a:pPr algn="l">
                        <a:spcAft>
                          <a:spcPts val="1800"/>
                        </a:spcAft>
                      </a:pPr>
                      <a:endParaRPr lang="en-US" sz="2400" b="0" kern="1200" dirty="0">
                        <a:solidFill>
                          <a:schemeClr val="bg1"/>
                        </a:solidFill>
                        <a:latin typeface="Arial" panose="020B0604020202020204" pitchFamily="34" charset="0"/>
                        <a:ea typeface="Arial" charset="0"/>
                        <a:cs typeface="Arial" panose="020B0604020202020204" pitchFamily="34" charset="0"/>
                      </a:endParaRPr>
                    </a:p>
                  </a:txBody>
                  <a:tcPr marL="219456" marR="1188720" marT="219456" marB="274320">
                    <a:lnL w="1270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CB2433"/>
                    </a:solidFill>
                  </a:tcPr>
                </a:tc>
                <a:extLst>
                  <a:ext uri="{0D108BD9-81ED-4DB2-BD59-A6C34878D82A}">
                    <a16:rowId xmlns:a16="http://schemas.microsoft.com/office/drawing/2014/main" val="10001"/>
                  </a:ext>
                </a:extLst>
              </a:tr>
            </a:tbl>
          </a:graphicData>
        </a:graphic>
      </p:graphicFrame>
      <p:sp>
        <p:nvSpPr>
          <p:cNvPr id="14" name="TextBox 13">
            <a:extLst>
              <a:ext uri="{FF2B5EF4-FFF2-40B4-BE49-F238E27FC236}">
                <a16:creationId xmlns:a16="http://schemas.microsoft.com/office/drawing/2014/main" id="{AADDAD32-565D-9045-8DB1-5C1E0729AE65}"/>
              </a:ext>
            </a:extLst>
          </p:cNvPr>
          <p:cNvSpPr txBox="1"/>
          <p:nvPr/>
        </p:nvSpPr>
        <p:spPr>
          <a:xfrm>
            <a:off x="8245006" y="718162"/>
            <a:ext cx="25881629" cy="1200329"/>
          </a:xfrm>
          <a:prstGeom prst="rect">
            <a:avLst/>
          </a:prstGeom>
          <a:noFill/>
        </p:spPr>
        <p:txBody>
          <a:bodyPr wrap="square" rtlCol="0">
            <a:spAutoFit/>
          </a:bodyPr>
          <a:lstStyle/>
          <a:p>
            <a:pPr>
              <a:lnSpc>
                <a:spcPct val="80000"/>
              </a:lnSpc>
            </a:pPr>
            <a:r>
              <a:rPr lang="en-US" sz="9000" b="1" spc="60" dirty="0">
                <a:solidFill>
                  <a:schemeClr val="bg1"/>
                </a:solidFill>
                <a:latin typeface="Arial"/>
                <a:cs typeface="Arial"/>
              </a:rPr>
              <a:t>100 Years of Pies vs Bars</a:t>
            </a:r>
          </a:p>
        </p:txBody>
      </p:sp>
      <p:sp>
        <p:nvSpPr>
          <p:cNvPr id="15" name="TextBox 14">
            <a:extLst>
              <a:ext uri="{FF2B5EF4-FFF2-40B4-BE49-F238E27FC236}">
                <a16:creationId xmlns:a16="http://schemas.microsoft.com/office/drawing/2014/main" id="{17073839-689F-544B-AF01-215451453DFE}"/>
              </a:ext>
            </a:extLst>
          </p:cNvPr>
          <p:cNvSpPr txBox="1"/>
          <p:nvPr/>
        </p:nvSpPr>
        <p:spPr>
          <a:xfrm>
            <a:off x="8324720" y="1762278"/>
            <a:ext cx="25881627" cy="707886"/>
          </a:xfrm>
          <a:prstGeom prst="rect">
            <a:avLst/>
          </a:prstGeom>
          <a:noFill/>
        </p:spPr>
        <p:txBody>
          <a:bodyPr wrap="square" rtlCol="0">
            <a:spAutoFit/>
          </a:bodyPr>
          <a:lstStyle/>
          <a:p>
            <a:pPr>
              <a:lnSpc>
                <a:spcPct val="80000"/>
              </a:lnSpc>
            </a:pPr>
            <a:r>
              <a:rPr lang="en-US" sz="5000" i="1" dirty="0">
                <a:solidFill>
                  <a:schemeClr val="bg1"/>
                </a:solidFill>
                <a:latin typeface="Times New Roman" charset="0"/>
                <a:ea typeface="Times New Roman" charset="0"/>
                <a:cs typeface="Times New Roman" charset="0"/>
              </a:rPr>
              <a:t>Maksuda Toma and Susan </a:t>
            </a:r>
            <a:r>
              <a:rPr lang="en-US" sz="5000" i="1" dirty="0" err="1">
                <a:solidFill>
                  <a:schemeClr val="bg1"/>
                </a:solidFill>
                <a:latin typeface="Times New Roman" charset="0"/>
                <a:ea typeface="Times New Roman" charset="0"/>
                <a:cs typeface="Times New Roman" charset="0"/>
              </a:rPr>
              <a:t>Vanderplas</a:t>
            </a:r>
            <a:endParaRPr lang="en-US" sz="5000" i="1" dirty="0">
              <a:solidFill>
                <a:schemeClr val="bg1"/>
              </a:solidFill>
              <a:latin typeface="Times New Roman" charset="0"/>
              <a:ea typeface="Times New Roman" charset="0"/>
              <a:cs typeface="Times New Roman" charset="0"/>
            </a:endParaRPr>
          </a:p>
        </p:txBody>
      </p:sp>
      <p:sp>
        <p:nvSpPr>
          <p:cNvPr id="16" name="TextBox 15">
            <a:extLst>
              <a:ext uri="{FF2B5EF4-FFF2-40B4-BE49-F238E27FC236}">
                <a16:creationId xmlns:a16="http://schemas.microsoft.com/office/drawing/2014/main" id="{AFC04EEE-8A99-404E-A855-0C691B2DA487}"/>
              </a:ext>
            </a:extLst>
          </p:cNvPr>
          <p:cNvSpPr txBox="1"/>
          <p:nvPr/>
        </p:nvSpPr>
        <p:spPr>
          <a:xfrm>
            <a:off x="8404432" y="2753798"/>
            <a:ext cx="25881627" cy="535531"/>
          </a:xfrm>
          <a:prstGeom prst="rect">
            <a:avLst/>
          </a:prstGeom>
          <a:noFill/>
        </p:spPr>
        <p:txBody>
          <a:bodyPr wrap="square" rtlCol="0">
            <a:spAutoFit/>
          </a:bodyPr>
          <a:lstStyle/>
          <a:p>
            <a:pPr>
              <a:lnSpc>
                <a:spcPct val="80000"/>
              </a:lnSpc>
            </a:pPr>
            <a:r>
              <a:rPr lang="en-US" sz="3600" i="1" dirty="0">
                <a:solidFill>
                  <a:schemeClr val="bg1"/>
                </a:solidFill>
                <a:latin typeface="Times New Roman" charset="0"/>
                <a:ea typeface="Times New Roman" charset="0"/>
                <a:cs typeface="Times New Roman" charset="0"/>
              </a:rPr>
              <a:t>Statistics Department, University of  Nebraska Lincoln</a:t>
            </a:r>
          </a:p>
        </p:txBody>
      </p:sp>
      <p:graphicFrame>
        <p:nvGraphicFramePr>
          <p:cNvPr id="18" name="Table 17">
            <a:extLst>
              <a:ext uri="{FF2B5EF4-FFF2-40B4-BE49-F238E27FC236}">
                <a16:creationId xmlns:a16="http://schemas.microsoft.com/office/drawing/2014/main" id="{F1EA910B-DF6A-0045-AC36-CE1BB6DBCF79}"/>
              </a:ext>
            </a:extLst>
          </p:cNvPr>
          <p:cNvGraphicFramePr>
            <a:graphicFrameLocks noGrp="1"/>
          </p:cNvGraphicFramePr>
          <p:nvPr>
            <p:extLst>
              <p:ext uri="{D42A27DB-BD31-4B8C-83A1-F6EECF244321}">
                <p14:modId xmlns:p14="http://schemas.microsoft.com/office/powerpoint/2010/main" val="395599009"/>
              </p:ext>
            </p:extLst>
          </p:nvPr>
        </p:nvGraphicFramePr>
        <p:xfrm>
          <a:off x="8801994" y="4605264"/>
          <a:ext cx="7351776" cy="8182563"/>
        </p:xfrm>
        <a:graphic>
          <a:graphicData uri="http://schemas.openxmlformats.org/drawingml/2006/table">
            <a:tbl>
              <a:tblPr firstRow="1" bandRow="1">
                <a:effectLst/>
                <a:tableStyleId>{2D5ABB26-0587-4C30-8999-92F81FD0307C}</a:tableStyleId>
              </a:tblPr>
              <a:tblGrid>
                <a:gridCol w="7351776">
                  <a:extLst>
                    <a:ext uri="{9D8B030D-6E8A-4147-A177-3AD203B41FA5}">
                      <a16:colId xmlns:a16="http://schemas.microsoft.com/office/drawing/2014/main" val="20000"/>
                    </a:ext>
                  </a:extLst>
                </a:gridCol>
              </a:tblGrid>
              <a:tr h="865518">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3600" b="1" kern="1200" spc="100" baseline="0" dirty="0">
                          <a:solidFill>
                            <a:schemeClr val="bg1"/>
                          </a:solidFill>
                          <a:latin typeface="Arial" charset="0"/>
                          <a:ea typeface="Arial" charset="0"/>
                          <a:cs typeface="Arial" charset="0"/>
                        </a:rPr>
                        <a:t>Result</a:t>
                      </a:r>
                    </a:p>
                  </a:txBody>
                  <a:tcPr marL="365760" marR="365760" marT="228600" marB="228600">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5298021">
                <a:tc>
                  <a:txBody>
                    <a:bodyPr/>
                    <a:lstStyle/>
                    <a:p>
                      <a:pPr marL="0" indent="0" algn="l">
                        <a:buFont typeface="Wingdings" panose="05000000000000000000" pitchFamily="2" charset="2"/>
                        <a:buNone/>
                      </a:pPr>
                      <a:r>
                        <a:rPr lang="en-US" sz="2000" dirty="0"/>
                        <a:t> </a:t>
                      </a:r>
                      <a:r>
                        <a:rPr lang="en-US" sz="2000" b="1" dirty="0">
                          <a:latin typeface="Times New Roman" panose="02020603050405020304" pitchFamily="18" charset="0"/>
                          <a:cs typeface="Times New Roman" panose="02020603050405020304" pitchFamily="18" charset="0"/>
                        </a:rPr>
                        <a:t>The effectiveness of pie, bar depends heavily on the task type.</a:t>
                      </a:r>
                    </a:p>
                    <a:p>
                      <a:pPr marL="342900" indent="-342900" algn="l">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A vs B (Direct Comparison)</a:t>
                      </a:r>
                      <a:r>
                        <a:rPr lang="en-US" sz="2000" dirty="0">
                          <a:latin typeface="Times New Roman" panose="02020603050405020304" pitchFamily="18" charset="0"/>
                          <a:cs typeface="Times New Roman" panose="02020603050405020304" pitchFamily="18" charset="0"/>
                        </a:rPr>
                        <a:t>: Bar charts perform best in accuracy, speed, and user preference for comparing two values</a:t>
                      </a:r>
                    </a:p>
                    <a:p>
                      <a:pPr marL="342900" indent="-342900" algn="l">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A / (A + B) (Part-to-Whole Estimation)</a:t>
                      </a:r>
                      <a:r>
                        <a:rPr lang="en-US" sz="2000" dirty="0">
                          <a:latin typeface="Times New Roman" panose="02020603050405020304" pitchFamily="18" charset="0"/>
                          <a:cs typeface="Times New Roman" panose="02020603050405020304" pitchFamily="18" charset="0"/>
                        </a:rPr>
                        <a:t>: Pie charts lead to more accurate judgments in part-to-whole tasks, especially with simple, adjacent segments. However, their advantage may decline when comparing non-adjacent slices in 3–4 component pies.</a:t>
                      </a:r>
                    </a:p>
                    <a:p>
                      <a:pPr marL="342900" indent="-342900" algn="l">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A vs (B + C), A+B vs C+D (Grouped Comparison)</a:t>
                      </a:r>
                      <a:r>
                        <a:rPr lang="en-US" sz="2000" dirty="0">
                          <a:latin typeface="Times New Roman" panose="02020603050405020304" pitchFamily="18" charset="0"/>
                          <a:cs typeface="Times New Roman" panose="02020603050405020304" pitchFamily="18" charset="0"/>
                        </a:rPr>
                        <a:t>: Results are mixed. Bar charts are slightly better for A vs B+C, while pie charts outperform for grouped comparisons like A+B vs C+D</a:t>
                      </a:r>
                    </a:p>
                    <a:p>
                      <a:pPr marL="342900" indent="-342900" algn="l">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Ranking Tasks</a:t>
                      </a:r>
                      <a:r>
                        <a:rPr lang="en-US" sz="2000" dirty="0">
                          <a:latin typeface="Times New Roman" panose="02020603050405020304" pitchFamily="18" charset="0"/>
                          <a:cs typeface="Times New Roman" panose="02020603050405020304" pitchFamily="18" charset="0"/>
                        </a:rPr>
                        <a:t>: Bar charts enable faster and more accurate ranking of multiple parts due to clear alignment </a:t>
                      </a:r>
                    </a:p>
                    <a:p>
                      <a:pPr marL="342900" indent="-342900" algn="l">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Magnitude Estimation</a:t>
                      </a:r>
                      <a:r>
                        <a:rPr lang="en-US" sz="2000" dirty="0">
                          <a:latin typeface="Times New Roman" panose="02020603050405020304" pitchFamily="18" charset="0"/>
                          <a:cs typeface="Times New Roman" panose="02020603050405020304" pitchFamily="18" charset="0"/>
                        </a:rPr>
                        <a:t>: Pie and donut charts tend to support better intuitive magnitude judgments, although slight estimation errors are more common</a:t>
                      </a:r>
                      <a:endParaRPr lang="en-US" sz="2000" dirty="0">
                        <a:latin typeface="Times New Roman" panose="02020603050405020304" pitchFamily="18" charset="0"/>
                        <a:ea typeface="Times New Roman" charset="0"/>
                        <a:cs typeface="Times New Roman" panose="02020603050405020304" pitchFamily="18" charset="0"/>
                      </a:endParaRPr>
                    </a:p>
                  </a:txBody>
                  <a:tcPr marL="365760" marR="365760" marT="365760" marB="0">
                    <a:lnT w="76200" cap="flat" cmpd="sng" algn="ctr">
                      <a:solidFill>
                        <a:schemeClr val="bg2">
                          <a:lumMod val="90000"/>
                        </a:schemeClr>
                      </a:solidFill>
                      <a:prstDash val="solid"/>
                      <a:round/>
                      <a:headEnd type="none" w="med" len="med"/>
                      <a:tailEnd type="none" w="med" len="med"/>
                    </a:lnT>
                  </a:tcPr>
                </a:tc>
                <a:extLst>
                  <a:ext uri="{0D108BD9-81ED-4DB2-BD59-A6C34878D82A}">
                    <a16:rowId xmlns:a16="http://schemas.microsoft.com/office/drawing/2014/main" val="10001"/>
                  </a:ext>
                </a:extLst>
              </a:tr>
              <a:tr h="1019763">
                <a:tc>
                  <a:txBody>
                    <a:bodyPr/>
                    <a:lstStyle/>
                    <a:p>
                      <a:pPr marL="347472" indent="-347472">
                        <a:spcAft>
                          <a:spcPts val="1800"/>
                        </a:spcAft>
                        <a:buFont typeface="Arial" charset="0"/>
                        <a:buChar char="•"/>
                      </a:pPr>
                      <a:endParaRPr lang="en-US" sz="2000" dirty="0">
                        <a:latin typeface="Times New Roman" charset="0"/>
                        <a:ea typeface="Times New Roman" charset="0"/>
                        <a:cs typeface="Times New Roman" charset="0"/>
                      </a:endParaRPr>
                    </a:p>
                  </a:txBody>
                  <a:tcPr marL="365760" marR="365760" marT="228600" marB="0"/>
                </a:tc>
                <a:extLst>
                  <a:ext uri="{0D108BD9-81ED-4DB2-BD59-A6C34878D82A}">
                    <a16:rowId xmlns:a16="http://schemas.microsoft.com/office/drawing/2014/main" val="3160313271"/>
                  </a:ext>
                </a:extLst>
              </a:tr>
            </a:tbl>
          </a:graphicData>
        </a:graphic>
      </p:graphicFrame>
      <p:pic>
        <p:nvPicPr>
          <p:cNvPr id="31" name="Picture 30">
            <a:extLst>
              <a:ext uri="{FF2B5EF4-FFF2-40B4-BE49-F238E27FC236}">
                <a16:creationId xmlns:a16="http://schemas.microsoft.com/office/drawing/2014/main" id="{CF35F086-F85A-4A62-8FAF-3BDDAD6A06EC}"/>
              </a:ext>
            </a:extLst>
          </p:cNvPr>
          <p:cNvPicPr>
            <a:picLocks noChangeAspect="1"/>
          </p:cNvPicPr>
          <p:nvPr/>
        </p:nvPicPr>
        <p:blipFill>
          <a:blip r:embed="rId3"/>
          <a:stretch>
            <a:fillRect/>
          </a:stretch>
        </p:blipFill>
        <p:spPr>
          <a:xfrm>
            <a:off x="16830608" y="12110912"/>
            <a:ext cx="8482400" cy="8526712"/>
          </a:xfrm>
          <a:prstGeom prst="rect">
            <a:avLst/>
          </a:prstGeom>
        </p:spPr>
      </p:pic>
      <p:sp>
        <p:nvSpPr>
          <p:cNvPr id="33" name="TextBox 32">
            <a:extLst>
              <a:ext uri="{FF2B5EF4-FFF2-40B4-BE49-F238E27FC236}">
                <a16:creationId xmlns:a16="http://schemas.microsoft.com/office/drawing/2014/main" id="{B115B41E-3971-4914-9357-779B2C72597E}"/>
              </a:ext>
            </a:extLst>
          </p:cNvPr>
          <p:cNvSpPr txBox="1"/>
          <p:nvPr/>
        </p:nvSpPr>
        <p:spPr>
          <a:xfrm>
            <a:off x="16830608" y="10910583"/>
            <a:ext cx="8460692" cy="1200329"/>
          </a:xfrm>
          <a:prstGeom prst="rect">
            <a:avLst/>
          </a:prstGeom>
          <a:solidFill>
            <a:srgbClr val="9D1824"/>
          </a:solidFill>
        </p:spPr>
        <p:txBody>
          <a:bodyPr wrap="square">
            <a:spAutoFit/>
          </a:bodyPr>
          <a:lstStyle/>
          <a:p>
            <a:pPr marL="0" marR="0" lvl="0" indent="0" algn="ctr" defTabSz="457200" eaLnBrk="1" fontAlgn="auto" latinLnBrk="0" hangingPunct="1">
              <a:lnSpc>
                <a:spcPct val="100000"/>
              </a:lnSpc>
              <a:spcBef>
                <a:spcPts val="0"/>
              </a:spcBef>
              <a:spcAft>
                <a:spcPts val="0"/>
              </a:spcAft>
              <a:buClrTx/>
              <a:buSzTx/>
              <a:buFontTx/>
              <a:buNone/>
              <a:tabLst/>
              <a:defRPr sz="2000" b="1"/>
            </a:pPr>
            <a:r>
              <a:rPr kumimoji="0" sz="36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Summary of Experimental Studies on Chart Perception</a:t>
            </a:r>
          </a:p>
        </p:txBody>
      </p:sp>
      <p:pic>
        <p:nvPicPr>
          <p:cNvPr id="35" name="Picture 34">
            <a:extLst>
              <a:ext uri="{FF2B5EF4-FFF2-40B4-BE49-F238E27FC236}">
                <a16:creationId xmlns:a16="http://schemas.microsoft.com/office/drawing/2014/main" id="{5D8A356C-CE78-4ED8-B8C7-9FD7B51B1FBE}"/>
              </a:ext>
            </a:extLst>
          </p:cNvPr>
          <p:cNvPicPr>
            <a:picLocks noChangeAspect="1"/>
          </p:cNvPicPr>
          <p:nvPr/>
        </p:nvPicPr>
        <p:blipFill>
          <a:blip r:embed="rId4"/>
          <a:stretch>
            <a:fillRect/>
          </a:stretch>
        </p:blipFill>
        <p:spPr>
          <a:xfrm>
            <a:off x="17092044" y="4722199"/>
            <a:ext cx="6664785" cy="3301293"/>
          </a:xfrm>
          <a:prstGeom prst="rect">
            <a:avLst/>
          </a:prstGeom>
        </p:spPr>
      </p:pic>
    </p:spTree>
    <p:extLst>
      <p:ext uri="{BB962C8B-B14F-4D97-AF65-F5344CB8AC3E}">
        <p14:creationId xmlns:p14="http://schemas.microsoft.com/office/powerpoint/2010/main" val="174877237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982</TotalTime>
  <Words>830</Words>
  <Application>Microsoft Office PowerPoint</Application>
  <PresentationFormat>Custom</PresentationFormat>
  <Paragraphs>22</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Times New Roman</vt:lpstr>
      <vt:lpstr>Wingdings</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Emily Slattery</dc:creator>
  <cp:lastModifiedBy>Maksuda Aktar Toma</cp:lastModifiedBy>
  <cp:revision>60</cp:revision>
  <cp:lastPrinted>2019-03-06T16:19:43Z</cp:lastPrinted>
  <dcterms:created xsi:type="dcterms:W3CDTF">2019-03-05T16:02:29Z</dcterms:created>
  <dcterms:modified xsi:type="dcterms:W3CDTF">2025-04-14T05:50:16Z</dcterms:modified>
</cp:coreProperties>
</file>